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BD583-B1FE-48F1-89E6-6A9C5903C5D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6B3B1-5331-4C70-BD19-DFEF0B67E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find the answer</a:t>
            </a:r>
            <a:r>
              <a:rPr lang="en-US" baseline="0" dirty="0" smtClean="0"/>
              <a:t> to 3 by multiplying the probabilities from 1 and 2. We can find the answer to 6 by multiplying the probabilities from 4 and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B3B1-5331-4C70-BD19-DFEF0B67E9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(a) 80/164 = </a:t>
            </a:r>
            <a:r>
              <a:rPr lang="en-US" smtClean="0"/>
              <a:t>20/41 or</a:t>
            </a:r>
            <a:r>
              <a:rPr lang="en-US" baseline="0" smtClean="0"/>
              <a:t> .488	(b) 71/164		(c) 80/164 x 71/164 = 355/1681 or .211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B3B1-5331-4C70-BD19-DFEF0B67E9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DD1C-6A3B-4851-9F93-8553F215B0DA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7C1E-B6CB-4704-A823-AEF1EF17A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Independent and Dependent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CCM2 Unit 6: Probability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At City High School, 30% of students have part-time jobs and 25% of students are on the honor roll. What is the probability that a student chosen at random has a part-time job and is on the honor roll? Write your answer in context.</a:t>
            </a:r>
          </a:p>
          <a:p>
            <a:pPr marL="914400" lvl="1" indent="-514350">
              <a:buNone/>
            </a:pPr>
            <a:r>
              <a:rPr lang="en-US" dirty="0" smtClean="0"/>
              <a:t>	P(PT job and honor roll) = </a:t>
            </a:r>
            <a:r>
              <a:rPr lang="en-US" dirty="0" smtClean="0"/>
              <a:t>P(PT job) x P(honor roll) = .30 </a:t>
            </a:r>
            <a:r>
              <a:rPr lang="en-US" dirty="0" smtClean="0"/>
              <a:t>x .25 = .075</a:t>
            </a:r>
          </a:p>
          <a:p>
            <a:pPr marL="914400" lvl="1" indent="-514350">
              <a:buNone/>
            </a:pPr>
            <a:r>
              <a:rPr lang="en-US" dirty="0" smtClean="0"/>
              <a:t>	There is </a:t>
            </a:r>
            <a:r>
              <a:rPr lang="en-US" dirty="0" smtClean="0"/>
              <a:t>a 7.5</a:t>
            </a:r>
            <a:r>
              <a:rPr lang="en-US" dirty="0" smtClean="0"/>
              <a:t>% probability that a student chosen at random will have a part-time job and be on the honor roll.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dirty="0" smtClean="0"/>
              <a:t>2. The </a:t>
            </a:r>
            <a:r>
              <a:rPr lang="en-US" sz="5100" dirty="0" smtClean="0"/>
              <a:t>following table represents data collected from a grade 12 class in DEF High School.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Suppose 1 student was chosen at </a:t>
            </a:r>
            <a:r>
              <a:rPr lang="en-US" sz="4400" b="1" dirty="0" smtClean="0"/>
              <a:t>random</a:t>
            </a:r>
            <a:r>
              <a:rPr lang="en-US" sz="4400" dirty="0" smtClean="0"/>
              <a:t> from the grade 12 class. </a:t>
            </a:r>
          </a:p>
          <a:p>
            <a:pPr>
              <a:buNone/>
            </a:pPr>
            <a:r>
              <a:rPr lang="en-US" sz="4400" dirty="0" smtClean="0"/>
              <a:t>(a) What is the probability that the student is female? </a:t>
            </a:r>
          </a:p>
          <a:p>
            <a:pPr>
              <a:buNone/>
            </a:pPr>
            <a:r>
              <a:rPr lang="en-US" sz="4400" dirty="0" smtClean="0"/>
              <a:t>(b) What is the probability that the student is going to university?</a:t>
            </a:r>
          </a:p>
          <a:p>
            <a:pPr>
              <a:buNone/>
            </a:pPr>
            <a:r>
              <a:rPr lang="en-US" sz="4400" dirty="0" smtClean="0"/>
              <a:t>Now suppose 2 people both randomly chose 1 student from the grade 12 class. Assume that it's possible for them to choose the same student. </a:t>
            </a:r>
          </a:p>
          <a:p>
            <a:pPr>
              <a:buNone/>
            </a:pPr>
            <a:r>
              <a:rPr lang="en-US" sz="4400" dirty="0" smtClean="0"/>
              <a:t>(c) What is the probability that the first person chooses a student who is female and the second person chooses a student who is going to university?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6000" t="29333" r="27500" b="54667"/>
          <a:stretch>
            <a:fillRect/>
          </a:stretch>
        </p:blipFill>
        <p:spPr bwMode="auto">
          <a:xfrm>
            <a:off x="1676400" y="1371600"/>
            <a:ext cx="556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3. Suppose a card is chosen at random from a deck of cards, replaced, and then a second card is chosen.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these events be independent? How do we know?</a:t>
            </a:r>
          </a:p>
          <a:p>
            <a:pPr lvl="2"/>
            <a:r>
              <a:rPr lang="en-US" dirty="0" smtClean="0"/>
              <a:t>Yes, because the first card is replaced before the second card is drawn.</a:t>
            </a:r>
          </a:p>
          <a:p>
            <a:r>
              <a:rPr lang="en-US" dirty="0" smtClean="0"/>
              <a:t>What is the probability that both cards are 7s?</a:t>
            </a:r>
          </a:p>
          <a:p>
            <a:pPr lvl="2"/>
            <a:r>
              <a:rPr lang="en-US" dirty="0" smtClean="0"/>
              <a:t>P(7) = 4/52, so P(7 and 7) = P(7) x P(7) = 4/52 x 4/52 = 1/169 or .0059.</a:t>
            </a:r>
          </a:p>
          <a:p>
            <a:pPr lvl="2"/>
            <a:r>
              <a:rPr lang="en-US" dirty="0" smtClean="0"/>
              <a:t>This means that the probability of drawing a 7, replacing the card and then drawing another 7 is 0.59%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we said earlier that</a:t>
            </a:r>
          </a:p>
          <a:p>
            <a:pPr lvl="2"/>
            <a:r>
              <a:rPr lang="en-US" b="1" dirty="0" smtClean="0"/>
              <a:t>Dependent Events: </a:t>
            </a:r>
            <a:r>
              <a:rPr lang="en-US" dirty="0" smtClean="0"/>
              <a:t>two events are dependent if the outcome or probability of the first event affects the outcome or probability of the second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Let’s look at some scenarios and determine whether the events are independent or dependent.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whether the events are independent or dependent: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Selecting a marble from a container and selecting a jack from a deck of cards</a:t>
            </a:r>
            <a:r>
              <a:rPr lang="en-US" dirty="0" smtClean="0"/>
              <a:t>.</a:t>
            </a:r>
          </a:p>
          <a:p>
            <a:pPr marL="1314450" lvl="2" indent="-514350"/>
            <a:r>
              <a:rPr lang="en-US" dirty="0" smtClean="0"/>
              <a:t>Independent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Rolling a number less than 4 on a die and rolling a number that is even on </a:t>
            </a:r>
            <a:r>
              <a:rPr lang="en-US" dirty="0" smtClean="0"/>
              <a:t>a second die.</a:t>
            </a:r>
          </a:p>
          <a:p>
            <a:pPr marL="1314450" lvl="2" indent="-514350"/>
            <a:r>
              <a:rPr lang="en-US" dirty="0" smtClean="0"/>
              <a:t>Independent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Choosing a jack from a deck of cards and choosing another jack, without replacement</a:t>
            </a:r>
            <a:r>
              <a:rPr lang="en-US" dirty="0" smtClean="0"/>
              <a:t>.</a:t>
            </a:r>
          </a:p>
          <a:p>
            <a:pPr marL="1314450" lvl="2" indent="-514350"/>
            <a:r>
              <a:rPr lang="en-US" dirty="0" smtClean="0"/>
              <a:t>Dependent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Winning a hockey game and scoring a goal.</a:t>
            </a:r>
          </a:p>
          <a:p>
            <a:pPr marL="1314450" lvl="2" indent="-514350"/>
            <a:r>
              <a:rPr lang="en-US" dirty="0" smtClean="0"/>
              <a:t>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Probabilities of 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cannot use the multiplication rule for finding probabilities of dependent events because the one event affects the probability of the other event occurring.</a:t>
            </a:r>
          </a:p>
          <a:p>
            <a:r>
              <a:rPr lang="en-US" dirty="0" smtClean="0"/>
              <a:t>Instead, we need to think about how the occurrence of one event will effect the sample space of the second event to determine the probability of the second event occurring.</a:t>
            </a:r>
          </a:p>
          <a:p>
            <a:r>
              <a:rPr lang="en-US" dirty="0" smtClean="0"/>
              <a:t>Then we can multiply the new probabilities.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Suppose a card is chosen at random from a deck, the card is NOT replaced, and then a second card is chosen from the same deck. What is the probability that both will be 7s?</a:t>
            </a:r>
          </a:p>
          <a:p>
            <a:pPr marL="1314450" lvl="2" indent="-514350"/>
            <a:r>
              <a:rPr lang="en-US" dirty="0" smtClean="0"/>
              <a:t>This is similar the earlier example, but these events are dependent? How do we know?</a:t>
            </a:r>
          </a:p>
          <a:p>
            <a:pPr marL="1314450" lvl="2" indent="-514350"/>
            <a:r>
              <a:rPr lang="en-US" dirty="0" smtClean="0"/>
              <a:t>How does the first event affect the sample space of the second event?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Suppose a card is chosen at random from a deck, the card is NOT replaced, and then a second card is chosen from the same deck. What is the probability that both will be 7s</a:t>
            </a:r>
            <a:r>
              <a:rPr lang="en-US" dirty="0" smtClean="0"/>
              <a:t>?</a:t>
            </a:r>
          </a:p>
          <a:p>
            <a:pPr marL="514350" indent="-514350"/>
            <a:r>
              <a:rPr lang="en-US" dirty="0" smtClean="0"/>
              <a:t>Let’s break down what is going on in this problem:</a:t>
            </a:r>
          </a:p>
          <a:p>
            <a:pPr marL="1314450" lvl="2" indent="-514350"/>
            <a:r>
              <a:rPr lang="en-US" dirty="0" smtClean="0"/>
              <a:t>We want the probability that the first card is a 7, or P(1</a:t>
            </a:r>
            <a:r>
              <a:rPr lang="en-US" baseline="30000" dirty="0" smtClean="0"/>
              <a:t>st</a:t>
            </a:r>
            <a:r>
              <a:rPr lang="en-US" dirty="0" smtClean="0"/>
              <a:t> is 7), and the probability that the second card is a 7, or P(2</a:t>
            </a:r>
            <a:r>
              <a:rPr lang="en-US" baseline="30000" dirty="0" smtClean="0"/>
              <a:t>nd</a:t>
            </a:r>
            <a:r>
              <a:rPr lang="en-US" dirty="0" smtClean="0"/>
              <a:t> is 7).</a:t>
            </a:r>
          </a:p>
          <a:p>
            <a:pPr marL="1314450" lvl="2" indent="-514350"/>
            <a:r>
              <a:rPr lang="en-US" dirty="0" smtClean="0"/>
              <a:t>P(1</a:t>
            </a:r>
            <a:r>
              <a:rPr lang="en-US" baseline="30000" dirty="0" smtClean="0"/>
              <a:t>st</a:t>
            </a:r>
            <a:r>
              <a:rPr lang="en-US" dirty="0" smtClean="0"/>
              <a:t> is 7) = 4/52 because there a four 7s and 52 cards</a:t>
            </a:r>
          </a:p>
          <a:p>
            <a:pPr marL="1314450" lvl="2" indent="-514350"/>
            <a:r>
              <a:rPr lang="en-US" dirty="0" smtClean="0"/>
              <a:t>How is P(2</a:t>
            </a:r>
            <a:r>
              <a:rPr lang="en-US" baseline="30000" dirty="0" smtClean="0"/>
              <a:t>nd</a:t>
            </a:r>
            <a:r>
              <a:rPr lang="en-US" dirty="0" smtClean="0"/>
              <a:t> is 7) changed by the first card being a 7?</a:t>
            </a:r>
          </a:p>
          <a:p>
            <a:pPr marL="1314450" lvl="2" indent="-514350"/>
            <a:r>
              <a:rPr lang="en-US" dirty="0" smtClean="0"/>
              <a:t>P(2</a:t>
            </a:r>
            <a:r>
              <a:rPr lang="en-US" baseline="30000" dirty="0" smtClean="0"/>
              <a:t>nd</a:t>
            </a:r>
            <a:r>
              <a:rPr lang="en-US" dirty="0" smtClean="0"/>
              <a:t> is 7) = 3/51</a:t>
            </a:r>
          </a:p>
          <a:p>
            <a:pPr marL="1314450" lvl="2" indent="-514350"/>
            <a:r>
              <a:rPr lang="en-US" dirty="0" smtClean="0"/>
              <a:t>P(1</a:t>
            </a:r>
            <a:r>
              <a:rPr lang="en-US" baseline="30000" dirty="0" smtClean="0"/>
              <a:t>st</a:t>
            </a:r>
            <a:r>
              <a:rPr lang="en-US" dirty="0" smtClean="0"/>
              <a:t> is 7, 2</a:t>
            </a:r>
            <a:r>
              <a:rPr lang="en-US" baseline="30000" dirty="0" smtClean="0"/>
              <a:t>nd</a:t>
            </a:r>
            <a:r>
              <a:rPr lang="en-US" dirty="0" smtClean="0"/>
              <a:t> is 7) = 4/52 x 3/51 = 1/221 or .0045</a:t>
            </a:r>
          </a:p>
          <a:p>
            <a:pPr marL="1314450" lvl="2" indent="-514350"/>
            <a:r>
              <a:rPr lang="en-US" dirty="0" smtClean="0"/>
              <a:t>The probability of drawing two sevens without replacement is 0.45%</a:t>
            </a:r>
          </a:p>
          <a:p>
            <a:pPr marL="1314450" lvl="2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A box contains 5 red marbles and 5 purple marbles. What is the probability of drawing 2 purple marbles and 1 red marble in succession </a:t>
            </a:r>
            <a:r>
              <a:rPr lang="en-US" i="1" dirty="0" smtClean="0"/>
              <a:t>without replacement</a:t>
            </a:r>
            <a:r>
              <a:rPr lang="en-US" dirty="0" smtClean="0"/>
              <a:t>? </a:t>
            </a:r>
          </a:p>
          <a:p>
            <a:pPr marL="1314450" lvl="2" indent="-514350"/>
            <a:r>
              <a:rPr lang="en-US" dirty="0" smtClean="0"/>
              <a:t>P(1</a:t>
            </a:r>
            <a:r>
              <a:rPr lang="en-US" baseline="30000" dirty="0" smtClean="0"/>
              <a:t>st</a:t>
            </a:r>
            <a:r>
              <a:rPr lang="en-US" dirty="0" smtClean="0"/>
              <a:t> purple) = 5/10</a:t>
            </a:r>
          </a:p>
          <a:p>
            <a:pPr marL="1314450" lvl="2" indent="-514350"/>
            <a:r>
              <a:rPr lang="en-US" dirty="0" smtClean="0"/>
              <a:t>P(2</a:t>
            </a:r>
            <a:r>
              <a:rPr lang="en-US" baseline="30000" dirty="0" smtClean="0"/>
              <a:t>nd</a:t>
            </a:r>
            <a:r>
              <a:rPr lang="en-US" dirty="0" smtClean="0"/>
              <a:t> purple) = 4/9</a:t>
            </a:r>
          </a:p>
          <a:p>
            <a:pPr marL="1314450" lvl="2" indent="-514350"/>
            <a:r>
              <a:rPr lang="en-US" dirty="0" smtClean="0"/>
              <a:t>P(3</a:t>
            </a:r>
            <a:r>
              <a:rPr lang="en-US" baseline="30000" dirty="0" smtClean="0"/>
              <a:t>rd</a:t>
            </a:r>
            <a:r>
              <a:rPr lang="en-US" dirty="0" smtClean="0"/>
              <a:t> red) = 5/8</a:t>
            </a:r>
          </a:p>
          <a:p>
            <a:pPr marL="1314450" lvl="2" indent="-514350"/>
            <a:r>
              <a:rPr lang="en-US" dirty="0" smtClean="0"/>
              <a:t>P(</a:t>
            </a:r>
            <a:r>
              <a:rPr lang="en-US" dirty="0" err="1" smtClean="0"/>
              <a:t>purple,purple,red</a:t>
            </a:r>
            <a:r>
              <a:rPr lang="en-US" dirty="0" smtClean="0"/>
              <a:t>) = 5/10 x 4/9 x 5/8 = 5/36 or .139</a:t>
            </a:r>
          </a:p>
          <a:p>
            <a:pPr marL="1314450" lvl="2" indent="-514350"/>
            <a:r>
              <a:rPr lang="en-US" dirty="0" smtClean="0"/>
              <a:t>The probability of drawing a purple, a purple, then a red without replacement is 13.9%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In Example </a:t>
            </a:r>
            <a:r>
              <a:rPr lang="en-US" dirty="0" smtClean="0"/>
              <a:t>2, </a:t>
            </a:r>
            <a:r>
              <a:rPr lang="en-US" dirty="0" smtClean="0"/>
              <a:t>what is the probability of first drawing all 5 red marbles in succession and then drawing all 5 purple marbles in succession </a:t>
            </a:r>
            <a:r>
              <a:rPr lang="en-US" i="1" dirty="0" smtClean="0"/>
              <a:t>without replacement</a:t>
            </a:r>
            <a:r>
              <a:rPr lang="en-US" dirty="0" smtClean="0"/>
              <a:t>? </a:t>
            </a:r>
            <a:endParaRPr lang="en-US" dirty="0" smtClean="0"/>
          </a:p>
          <a:p>
            <a:pPr lvl="2"/>
            <a:r>
              <a:rPr lang="en-US" dirty="0" smtClean="0"/>
              <a:t>P(5 red then 5 purple) = (5/10)(4/9)(3/8)(2/7)(1/6)(5/5)(4/4)(3/3)(2/2)(1/1) = 1/252 or .004</a:t>
            </a:r>
          </a:p>
          <a:p>
            <a:pPr lvl="2"/>
            <a:r>
              <a:rPr lang="en-US" dirty="0" smtClean="0"/>
              <a:t>The probability of drawing 5 red then 5 purple without replacement is 0.4%</a:t>
            </a:r>
          </a:p>
          <a:p>
            <a:pPr lvl="2"/>
            <a:r>
              <a:rPr lang="en-US" dirty="0" smtClean="0"/>
              <a:t>Explain why the last 5 probabilities above were all equivalent to 1.</a:t>
            </a:r>
          </a:p>
          <a:p>
            <a:pPr lvl="2"/>
            <a:r>
              <a:rPr lang="en-US" dirty="0" smtClean="0"/>
              <a:t>This is because there were only purple marbles left, so the probability for drawing a purple marble was 1.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and 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Independent Events:</a:t>
            </a:r>
            <a:r>
              <a:rPr lang="en-US" dirty="0" smtClean="0"/>
              <a:t> two events are said to be independent when one event has no affect on the probability of the other event occurring.</a:t>
            </a:r>
          </a:p>
          <a:p>
            <a:r>
              <a:rPr lang="en-US" b="1" dirty="0" smtClean="0"/>
              <a:t>Dependent Events: </a:t>
            </a:r>
            <a:r>
              <a:rPr lang="en-US" dirty="0" smtClean="0"/>
              <a:t>two events are dependent if the outcome or probability of the first event affects the outcome or probability of the second.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Suppose a die is rolled and then a coin is tossed. </a:t>
            </a:r>
          </a:p>
          <a:p>
            <a:r>
              <a:rPr lang="en-US" dirty="0" smtClean="0"/>
              <a:t>Explain why these events are independent.</a:t>
            </a:r>
          </a:p>
          <a:p>
            <a:pPr lvl="2"/>
            <a:r>
              <a:rPr lang="en-US" dirty="0" smtClean="0"/>
              <a:t>They are independent because the outcome of rolling a die does not affect the outcome of tossing a coin, and vice versa.</a:t>
            </a:r>
          </a:p>
          <a:p>
            <a:r>
              <a:rPr lang="en-US" dirty="0" smtClean="0"/>
              <a:t>We can construct a </a:t>
            </a:r>
            <a:r>
              <a:rPr lang="en-US" dirty="0" smtClean="0"/>
              <a:t>table </a:t>
            </a:r>
            <a:r>
              <a:rPr lang="en-US" dirty="0" smtClean="0"/>
              <a:t>to describe the sample space and probabilities: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5334000"/>
          <a:ext cx="6095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outcomes are there for rolling the die?</a:t>
            </a:r>
          </a:p>
          <a:p>
            <a:pPr lvl="2"/>
            <a:r>
              <a:rPr lang="en-US" dirty="0" smtClean="0"/>
              <a:t>6 outcomes</a:t>
            </a:r>
          </a:p>
          <a:p>
            <a:r>
              <a:rPr lang="en-US" dirty="0" smtClean="0"/>
              <a:t>How many outcomes are there for tossing the coin?</a:t>
            </a:r>
          </a:p>
          <a:p>
            <a:pPr lvl="2"/>
            <a:r>
              <a:rPr lang="en-US" dirty="0" smtClean="0"/>
              <a:t>2 outcomes</a:t>
            </a:r>
          </a:p>
          <a:p>
            <a:r>
              <a:rPr lang="en-US" dirty="0" smtClean="0"/>
              <a:t>How many outcomes are there in the sample space of rolling the die and tossing the coin?</a:t>
            </a:r>
          </a:p>
          <a:p>
            <a:pPr lvl="2"/>
            <a:r>
              <a:rPr lang="en-US" dirty="0" smtClean="0"/>
              <a:t>12 outcomes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228600"/>
          <a:ext cx="6095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another way to decide how many outcomes are in the sample space?</a:t>
            </a:r>
          </a:p>
          <a:p>
            <a:pPr lvl="2"/>
            <a:r>
              <a:rPr lang="en-US" dirty="0" smtClean="0"/>
              <a:t>Multiply the number of outcomes in each event together to get the total number of outcomes.</a:t>
            </a:r>
          </a:p>
          <a:p>
            <a:r>
              <a:rPr lang="en-US" dirty="0" smtClean="0"/>
              <a:t>Let’s see if this works for another situation.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28600"/>
          <a:ext cx="6095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A fast food restaurant offers 5 sandwiches and 3 sides. How many different meals of a sandwich and side can you order?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our </a:t>
            </a:r>
            <a:r>
              <a:rPr lang="en-US" dirty="0" smtClean="0"/>
              <a:t>theory holds true, how could we find the number of outcomes in the sample space?</a:t>
            </a:r>
          </a:p>
          <a:p>
            <a:pPr lvl="2"/>
            <a:r>
              <a:rPr lang="en-US" dirty="0" smtClean="0"/>
              <a:t>5 sandwiches x 3 sides = 15 meals</a:t>
            </a:r>
          </a:p>
          <a:p>
            <a:r>
              <a:rPr lang="en-US" dirty="0" smtClean="0"/>
              <a:t>Make a </a:t>
            </a:r>
            <a:r>
              <a:rPr lang="en-US" dirty="0" smtClean="0"/>
              <a:t>table </a:t>
            </a:r>
            <a:r>
              <a:rPr lang="en-US" dirty="0" smtClean="0"/>
              <a:t>to see if this is correct.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Were we correct?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4038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Sand.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Sand.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Sand.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Sand.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Sand.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Side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2,1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4,1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5,1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Side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2,2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4,2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5,2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Side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3,5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7000" y="4419600"/>
            <a:ext cx="487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of Independent Events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probability of independent events is the probability of both occurring, denoted by    </a:t>
            </a:r>
            <a:r>
              <a:rPr lang="en-US" dirty="0" smtClean="0"/>
              <a:t>P(A and B) or P(A </a:t>
            </a:r>
            <a:r>
              <a:rPr lang="en-US" dirty="0" smtClean="0">
                <a:sym typeface="Symbol"/>
              </a:rPr>
              <a:t> B</a:t>
            </a:r>
            <a:r>
              <a:rPr lang="en-US" dirty="0" smtClean="0">
                <a:sym typeface="Symbol"/>
              </a:rPr>
              <a:t>).</a:t>
            </a: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Use the table to find the following probabilities: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1. P(rolling </a:t>
            </a:r>
            <a:r>
              <a:rPr lang="en-US" sz="4400" dirty="0" smtClean="0">
                <a:sym typeface="Symbol"/>
              </a:rPr>
              <a:t>a 3)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	</a:t>
            </a:r>
            <a:r>
              <a:rPr lang="en-US" sz="4400" dirty="0" smtClean="0">
                <a:sym typeface="Symbol"/>
              </a:rPr>
              <a:t>2/12 = 1/6</a:t>
            </a:r>
            <a:endParaRPr lang="en-US" sz="4400" dirty="0" smtClean="0">
              <a:sym typeface="Symbol"/>
            </a:endParaRP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2. P(Tails)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	</a:t>
            </a:r>
            <a:r>
              <a:rPr lang="en-US" sz="4400" dirty="0" smtClean="0">
                <a:sym typeface="Symbol"/>
              </a:rPr>
              <a:t>6/12 = ½</a:t>
            </a:r>
            <a:endParaRPr lang="en-US" sz="4400" dirty="0" smtClean="0">
              <a:sym typeface="Symbol"/>
            </a:endParaRP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3. P(rolling a 3 AND getting tails)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	1/12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4. P(rolling an even)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	</a:t>
            </a:r>
            <a:r>
              <a:rPr lang="en-US" sz="4400" dirty="0" smtClean="0">
                <a:sym typeface="Symbol"/>
              </a:rPr>
              <a:t>6/12 = ½</a:t>
            </a:r>
            <a:endParaRPr lang="en-US" sz="4400" dirty="0" smtClean="0">
              <a:sym typeface="Symbol"/>
            </a:endParaRP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5. P(heads)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	</a:t>
            </a:r>
            <a:r>
              <a:rPr lang="en-US" sz="4400" dirty="0" smtClean="0">
                <a:sym typeface="Symbol"/>
              </a:rPr>
              <a:t>6/12 = ½</a:t>
            </a:r>
            <a:endParaRPr lang="en-US" sz="4400" dirty="0" smtClean="0">
              <a:sym typeface="Symbol"/>
            </a:endParaRP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6. P(rolling an even AND getting heads)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	3/12 or 1/4</a:t>
            </a:r>
          </a:p>
          <a:p>
            <a:pPr marL="514350" indent="-514350">
              <a:buNone/>
            </a:pPr>
            <a:r>
              <a:rPr lang="en-US" sz="4400" dirty="0" smtClean="0">
                <a:sym typeface="Symbol"/>
              </a:rPr>
              <a:t>What do you notice about the answers to 3 and 6?</a:t>
            </a:r>
            <a:endParaRPr lang="en-US" sz="4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228600"/>
          <a:ext cx="6095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Rule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of two independent events occurring can be found by the following formula:</a:t>
            </a:r>
          </a:p>
          <a:p>
            <a:pPr algn="ctr">
              <a:buNone/>
            </a:pPr>
            <a:r>
              <a:rPr lang="en-US" sz="4800" dirty="0" smtClean="0"/>
              <a:t>P(A </a:t>
            </a:r>
            <a:r>
              <a:rPr lang="en-US" sz="4800" dirty="0" smtClean="0">
                <a:sym typeface="Symbol"/>
              </a:rPr>
              <a:t> B) = P(A) x P(B)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1390</Words>
  <Application>Microsoft Office PowerPoint</Application>
  <PresentationFormat>On-screen Show (4:3)</PresentationFormat>
  <Paragraphs>204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Probability of Independent and Dependent Events</vt:lpstr>
      <vt:lpstr>Independent and Dependent Events</vt:lpstr>
      <vt:lpstr>Independent Events</vt:lpstr>
      <vt:lpstr>Slide 4</vt:lpstr>
      <vt:lpstr>Slide 5</vt:lpstr>
      <vt:lpstr>A fast food restaurant offers 5 sandwiches and 3 sides. How many different meals of a sandwich and side can you order?</vt:lpstr>
      <vt:lpstr>Probabilities of Independent Events</vt:lpstr>
      <vt:lpstr>Slide 8</vt:lpstr>
      <vt:lpstr>Multiplication Rule of Probability</vt:lpstr>
      <vt:lpstr>Examples</vt:lpstr>
      <vt:lpstr>Slide 11</vt:lpstr>
      <vt:lpstr>3. Suppose a card is chosen at random from a deck of cards, replaced, and then a second card is chosen.</vt:lpstr>
      <vt:lpstr>Dependent Events</vt:lpstr>
      <vt:lpstr>Determine whether the events are independent or dependent:</vt:lpstr>
      <vt:lpstr>Probabilities of Dependent Events</vt:lpstr>
      <vt:lpstr>Examples</vt:lpstr>
      <vt:lpstr>Slide 17</vt:lpstr>
      <vt:lpstr>Slide 18</vt:lpstr>
      <vt:lpstr>Slide 19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of Independent and Dependent Events and Conditional Probability</dc:title>
  <dc:creator>mlumsden</dc:creator>
  <cp:lastModifiedBy>mlumsden</cp:lastModifiedBy>
  <cp:revision>40</cp:revision>
  <dcterms:created xsi:type="dcterms:W3CDTF">2013-06-02T20:24:20Z</dcterms:created>
  <dcterms:modified xsi:type="dcterms:W3CDTF">2013-06-03T11:57:07Z</dcterms:modified>
</cp:coreProperties>
</file>