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E2EE"/>
    <a:srgbClr val="FED0E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5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1F5BC6-14B4-4A41-BC53-681C02739263}" type="datetimeFigureOut">
              <a:rPr lang="en-US" smtClean="0"/>
              <a:pPr/>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BE06E-8FAC-44DD-BC2E-84C4927B24F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1F5BC6-14B4-4A41-BC53-681C02739263}" type="datetimeFigureOut">
              <a:rPr lang="en-US" smtClean="0"/>
              <a:pPr/>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BE06E-8FAC-44DD-BC2E-84C4927B24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1F5BC6-14B4-4A41-BC53-681C02739263}" type="datetimeFigureOut">
              <a:rPr lang="en-US" smtClean="0"/>
              <a:pPr/>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BE06E-8FAC-44DD-BC2E-84C4927B24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1F5BC6-14B4-4A41-BC53-681C02739263}" type="datetimeFigureOut">
              <a:rPr lang="en-US" smtClean="0"/>
              <a:pPr/>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BE06E-8FAC-44DD-BC2E-84C4927B24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1F5BC6-14B4-4A41-BC53-681C02739263}" type="datetimeFigureOut">
              <a:rPr lang="en-US" smtClean="0"/>
              <a:pPr/>
              <a:t>6/5/2013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ABE06E-8FAC-44DD-BC2E-84C4927B24F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1F5BC6-14B4-4A41-BC53-681C02739263}" type="datetimeFigureOut">
              <a:rPr lang="en-US" smtClean="0"/>
              <a:pPr/>
              <a:t>6/5/2013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ABE06E-8FAC-44DD-BC2E-84C4927B24F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1F5BC6-14B4-4A41-BC53-681C02739263}" type="datetimeFigureOut">
              <a:rPr lang="en-US" smtClean="0"/>
              <a:pPr/>
              <a:t>6/5/2013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ABE06E-8FAC-44DD-BC2E-84C4927B24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1F5BC6-14B4-4A41-BC53-681C02739263}" type="datetimeFigureOut">
              <a:rPr lang="en-US" smtClean="0"/>
              <a:pPr/>
              <a:t>6/5/2013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ABE06E-8FAC-44DD-BC2E-84C4927B24F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1F5BC6-14B4-4A41-BC53-681C02739263}" type="datetimeFigureOut">
              <a:rPr lang="en-US" smtClean="0"/>
              <a:pPr/>
              <a:t>6/5/2013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ABE06E-8FAC-44DD-BC2E-84C4927B24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1F5BC6-14B4-4A41-BC53-681C02739263}" type="datetimeFigureOut">
              <a:rPr lang="en-US" smtClean="0"/>
              <a:pPr/>
              <a:t>6/5/2013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ABE06E-8FAC-44DD-BC2E-84C4927B24F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1F5BC6-14B4-4A41-BC53-681C02739263}" type="datetimeFigureOut">
              <a:rPr lang="en-US" smtClean="0"/>
              <a:pPr/>
              <a:t>6/5/2013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ABE06E-8FAC-44DD-BC2E-84C4927B24F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E2EE"/>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1F5BC6-14B4-4A41-BC53-681C02739263}" type="datetimeFigureOut">
              <a:rPr lang="en-US" smtClean="0"/>
              <a:pPr/>
              <a:t>6/5/2013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ABE06E-8FAC-44DD-BC2E-84C4927B24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vimeo.com/4675231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vimeo.com/4675243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Mutually Exclusive and Inclusive Events</a:t>
            </a:r>
            <a:endParaRPr lang="en-US" dirty="0"/>
          </a:p>
        </p:txBody>
      </p:sp>
      <p:sp>
        <p:nvSpPr>
          <p:cNvPr id="3" name="Subtitle 2"/>
          <p:cNvSpPr>
            <a:spLocks noGrp="1"/>
          </p:cNvSpPr>
          <p:nvPr>
            <p:ph type="subTitle" idx="1"/>
          </p:nvPr>
        </p:nvSpPr>
        <p:spPr/>
        <p:txBody>
          <a:bodyPr/>
          <a:lstStyle/>
          <a:p>
            <a:r>
              <a:rPr lang="en-US" dirty="0" smtClean="0"/>
              <a:t>CCM2 Unit 6: Probability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buNone/>
            </a:pPr>
            <a:r>
              <a:rPr lang="en-US" dirty="0" smtClean="0"/>
              <a:t>2. What is the probability of choosing a number from 1 to 10 that is less than 5 or odd? </a:t>
            </a:r>
          </a:p>
          <a:p>
            <a:pPr>
              <a:buNone/>
            </a:pPr>
            <a:r>
              <a:rPr lang="en-US" dirty="0" smtClean="0"/>
              <a:t>P(&lt;5 or odd)</a:t>
            </a:r>
          </a:p>
          <a:p>
            <a:pPr>
              <a:buNone/>
            </a:pPr>
            <a:r>
              <a:rPr lang="en-US" dirty="0" smtClean="0"/>
              <a:t>= P(&lt;5) + P(odd) – P(&lt;5 and odd)</a:t>
            </a:r>
          </a:p>
          <a:p>
            <a:pPr>
              <a:buNone/>
            </a:pPr>
            <a:r>
              <a:rPr lang="en-US" dirty="0" smtClean="0"/>
              <a:t>&lt;5 = {</a:t>
            </a:r>
            <a:r>
              <a:rPr lang="en-US" dirty="0" smtClean="0">
                <a:solidFill>
                  <a:srgbClr val="FF0000"/>
                </a:solidFill>
              </a:rPr>
              <a:t>1</a:t>
            </a:r>
            <a:r>
              <a:rPr lang="en-US" dirty="0" smtClean="0"/>
              <a:t>,2,</a:t>
            </a:r>
            <a:r>
              <a:rPr lang="en-US" dirty="0" smtClean="0">
                <a:solidFill>
                  <a:srgbClr val="FF0000"/>
                </a:solidFill>
              </a:rPr>
              <a:t>3</a:t>
            </a:r>
            <a:r>
              <a:rPr lang="en-US" dirty="0" smtClean="0"/>
              <a:t>,4}	odd = {</a:t>
            </a:r>
            <a:r>
              <a:rPr lang="en-US" dirty="0" smtClean="0">
                <a:solidFill>
                  <a:srgbClr val="FF0000"/>
                </a:solidFill>
              </a:rPr>
              <a:t>1</a:t>
            </a:r>
            <a:r>
              <a:rPr lang="en-US" dirty="0" smtClean="0"/>
              <a:t>,</a:t>
            </a:r>
            <a:r>
              <a:rPr lang="en-US" dirty="0" smtClean="0">
                <a:solidFill>
                  <a:srgbClr val="FF0000"/>
                </a:solidFill>
              </a:rPr>
              <a:t>3</a:t>
            </a:r>
            <a:r>
              <a:rPr lang="en-US" dirty="0" smtClean="0"/>
              <a:t>,5,7,9}</a:t>
            </a:r>
          </a:p>
          <a:p>
            <a:pPr>
              <a:buNone/>
            </a:pPr>
            <a:r>
              <a:rPr lang="en-US" dirty="0" smtClean="0"/>
              <a:t>= 4/10 + 5/10 – </a:t>
            </a:r>
            <a:r>
              <a:rPr lang="en-US" dirty="0" smtClean="0">
                <a:solidFill>
                  <a:srgbClr val="FF0000"/>
                </a:solidFill>
              </a:rPr>
              <a:t>2</a:t>
            </a:r>
            <a:r>
              <a:rPr lang="en-US" dirty="0" smtClean="0"/>
              <a:t>/10</a:t>
            </a:r>
          </a:p>
          <a:p>
            <a:pPr>
              <a:buNone/>
            </a:pPr>
            <a:r>
              <a:rPr lang="en-US" dirty="0" smtClean="0"/>
              <a:t>= 7/10</a:t>
            </a:r>
          </a:p>
          <a:p>
            <a:pPr>
              <a:buNone/>
            </a:pPr>
            <a:r>
              <a:rPr lang="en-US" dirty="0" smtClean="0"/>
              <a:t>The probability of choosing a number less than 5 or an odd number is 7/10 or 70%.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a:buNone/>
            </a:pPr>
            <a:r>
              <a:rPr lang="en-US" dirty="0" smtClean="0"/>
              <a:t>3. A bag contains 26 tiles with a letter on each, one tile for each letter of the alphabet. What is the probability of reaching into the bag and randomly choosing a tile with one of the first 10 letters of the alphabet on it or randomly choosing a tile with a vowel on it?</a:t>
            </a:r>
          </a:p>
          <a:p>
            <a:pPr>
              <a:buNone/>
            </a:pPr>
            <a:r>
              <a:rPr lang="en-US" dirty="0" smtClean="0"/>
              <a:t>P(one of the first 10 letters or vowel)</a:t>
            </a:r>
          </a:p>
          <a:p>
            <a:pPr>
              <a:buNone/>
            </a:pPr>
            <a:r>
              <a:rPr lang="en-US" dirty="0" smtClean="0"/>
              <a:t>= P(one of the first 10 letters) + P(vowel) – P(first 10 and vowel)</a:t>
            </a:r>
          </a:p>
          <a:p>
            <a:pPr>
              <a:buNone/>
            </a:pPr>
            <a:r>
              <a:rPr lang="en-US" dirty="0" smtClean="0"/>
              <a:t>= 10/26 + 5/26 – 3/26 </a:t>
            </a:r>
          </a:p>
          <a:p>
            <a:pPr>
              <a:buNone/>
            </a:pPr>
            <a:r>
              <a:rPr lang="en-US" dirty="0" smtClean="0"/>
              <a:t>= 12/26 or 6/13</a:t>
            </a:r>
          </a:p>
          <a:p>
            <a:pPr>
              <a:buNone/>
            </a:pPr>
            <a:r>
              <a:rPr lang="en-US" dirty="0" smtClean="0"/>
              <a:t>The probability of choosing either one of the first 10 letters or a vowel is 6/13 or 46.2%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a:buNone/>
            </a:pPr>
            <a:r>
              <a:rPr lang="en-US" dirty="0" smtClean="0"/>
              <a:t>4. A bag contains 26 tiles with a letter on each, one tile for each letter of the alphabet. What is the probability of reaching into the bag and randomly choosing a tile with one of the last 5 letters of the alphabet on it or randomly choosing a tile with a vowel on it?</a:t>
            </a:r>
          </a:p>
          <a:p>
            <a:pPr>
              <a:buNone/>
            </a:pPr>
            <a:r>
              <a:rPr lang="en-US" dirty="0" smtClean="0"/>
              <a:t>P(one of the last 5 letters or vowel)</a:t>
            </a:r>
          </a:p>
          <a:p>
            <a:pPr>
              <a:buNone/>
            </a:pPr>
            <a:r>
              <a:rPr lang="en-US" dirty="0" smtClean="0"/>
              <a:t>= P(one of the last 5 letters) + P(vowel) – P(last 5 and vowel)</a:t>
            </a:r>
          </a:p>
          <a:p>
            <a:pPr>
              <a:buNone/>
            </a:pPr>
            <a:r>
              <a:rPr lang="en-US" dirty="0" smtClean="0"/>
              <a:t>= 5/26 + 5/26 – 0 </a:t>
            </a:r>
          </a:p>
          <a:p>
            <a:pPr>
              <a:buNone/>
            </a:pPr>
            <a:r>
              <a:rPr lang="en-US" dirty="0" smtClean="0"/>
              <a:t>= 10/26 or 5/13</a:t>
            </a:r>
          </a:p>
          <a:p>
            <a:pPr>
              <a:buNone/>
            </a:pPr>
            <a:r>
              <a:rPr lang="en-US" dirty="0" smtClean="0"/>
              <a:t>The probability of choosing either one of the first 10 letters or a vowel is 5/13 or 38.5%</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Mutually Exclusive Events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Suppose you are rolling a six-sided die. What is the probability that you roll an odd number or you roll a 2? </a:t>
            </a:r>
          </a:p>
          <a:p>
            <a:pPr lvl="2"/>
            <a:r>
              <a:rPr lang="en-US" dirty="0" smtClean="0"/>
              <a:t>Can these both occur at the same time? Why or why not?</a:t>
            </a:r>
          </a:p>
          <a:p>
            <a:r>
              <a:rPr lang="en-US" b="1" dirty="0" smtClean="0"/>
              <a:t>Mutually Exclusive </a:t>
            </a:r>
            <a:r>
              <a:rPr lang="en-US" b="1" dirty="0" smtClean="0"/>
              <a:t>Events (or Disjoint Events): </a:t>
            </a:r>
            <a:r>
              <a:rPr lang="en-US" dirty="0" smtClean="0"/>
              <a:t>Two or more events that cannot occur at the same time.</a:t>
            </a:r>
          </a:p>
          <a:p>
            <a:r>
              <a:rPr lang="en-US" dirty="0" smtClean="0"/>
              <a:t>The probability of two mutually exclusive events occurring at the same time , P(A and B), is 0!</a:t>
            </a:r>
          </a:p>
          <a:p>
            <a:r>
              <a:rPr lang="en-US" dirty="0" smtClean="0">
                <a:hlinkClick r:id="rId2"/>
              </a:rPr>
              <a:t>Video on Mutually Exclusive Events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Probability of Mutually Exclusive Events</a:t>
            </a:r>
            <a:endParaRPr lang="en-US" dirty="0"/>
          </a:p>
        </p:txBody>
      </p:sp>
      <p:sp>
        <p:nvSpPr>
          <p:cNvPr id="3" name="Content Placeholder 2"/>
          <p:cNvSpPr>
            <a:spLocks noGrp="1"/>
          </p:cNvSpPr>
          <p:nvPr>
            <p:ph idx="1"/>
          </p:nvPr>
        </p:nvSpPr>
        <p:spPr/>
        <p:txBody>
          <a:bodyPr/>
          <a:lstStyle/>
          <a:p>
            <a:r>
              <a:rPr lang="en-US" dirty="0" smtClean="0"/>
              <a:t>To find the probability of one of two </a:t>
            </a:r>
            <a:r>
              <a:rPr lang="en-US" b="1" dirty="0" smtClean="0"/>
              <a:t>mutually exclusive</a:t>
            </a:r>
            <a:r>
              <a:rPr lang="en-US" dirty="0" smtClean="0"/>
              <a:t> events occurring, use the following formula:</a:t>
            </a:r>
          </a:p>
          <a:p>
            <a:pPr algn="ctr">
              <a:buNone/>
            </a:pPr>
            <a:r>
              <a:rPr lang="en-US" b="1" dirty="0" smtClean="0"/>
              <a:t>P(A or B) = P(A) + P(B)</a:t>
            </a:r>
          </a:p>
          <a:p>
            <a:pPr algn="ctr">
              <a:buNone/>
            </a:pPr>
            <a:r>
              <a:rPr lang="en-US" b="1" dirty="0" smtClean="0"/>
              <a:t>or </a:t>
            </a:r>
          </a:p>
          <a:p>
            <a:pPr algn="ctr">
              <a:buNone/>
            </a:pPr>
            <a:r>
              <a:rPr lang="en-US" b="1" dirty="0" smtClean="0"/>
              <a:t>P(A </a:t>
            </a:r>
            <a:r>
              <a:rPr lang="en-US" b="1" dirty="0" smtClean="0">
                <a:sym typeface="Symbol"/>
              </a:rPr>
              <a:t> B) = </a:t>
            </a:r>
            <a:r>
              <a:rPr lang="en-US" b="1" dirty="0" smtClean="0"/>
              <a:t>P(A) + P(B)</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t>If you randomly chose one of the integers 1 – 10, what is the probability of choosing either an odd number or an even number?</a:t>
            </a:r>
          </a:p>
          <a:p>
            <a:pPr marL="1314450" lvl="2" indent="-514350"/>
            <a:r>
              <a:rPr lang="en-US" dirty="0" smtClean="0"/>
              <a:t>Are these mutually exclusive events? Why or why not?</a:t>
            </a:r>
          </a:p>
          <a:p>
            <a:pPr marL="1314450" lvl="2" indent="-514350"/>
            <a:r>
              <a:rPr lang="en-US" dirty="0" smtClean="0"/>
              <a:t>Complete the following statement:</a:t>
            </a:r>
            <a:endParaRPr lang="en-US" dirty="0"/>
          </a:p>
          <a:p>
            <a:pPr marL="1314450" lvl="2" indent="-514350">
              <a:buNone/>
            </a:pPr>
            <a:r>
              <a:rPr lang="en-US" dirty="0" smtClean="0"/>
              <a:t>P(odd or even) = P(_____) + P(_____)</a:t>
            </a:r>
          </a:p>
          <a:p>
            <a:pPr marL="1314450" lvl="2" indent="-514350">
              <a:buNone/>
            </a:pPr>
            <a:r>
              <a:rPr lang="en-US" dirty="0" smtClean="0"/>
              <a:t>P(odd or even) = P(odd) + P(even)</a:t>
            </a:r>
          </a:p>
          <a:p>
            <a:pPr marL="1314450" lvl="2" indent="-514350"/>
            <a:r>
              <a:rPr lang="en-US" dirty="0" smtClean="0"/>
              <a:t>Now fill in with numbers:</a:t>
            </a:r>
          </a:p>
          <a:p>
            <a:pPr marL="1314450" lvl="2" indent="-514350">
              <a:buNone/>
            </a:pPr>
            <a:r>
              <a:rPr lang="en-US" dirty="0" smtClean="0"/>
              <a:t>P(odd or even) = _______ + ________</a:t>
            </a:r>
          </a:p>
          <a:p>
            <a:pPr marL="1314450" lvl="2" indent="-514350">
              <a:buNone/>
            </a:pPr>
            <a:r>
              <a:rPr lang="en-US" dirty="0" smtClean="0"/>
              <a:t>P(odd or even) = ½ + ½ = 1</a:t>
            </a:r>
            <a:endParaRPr lang="en-US" dirty="0"/>
          </a:p>
          <a:p>
            <a:pPr marL="514350" indent="-514350">
              <a:buNone/>
            </a:pPr>
            <a:r>
              <a:rPr lang="en-US" dirty="0" smtClean="0"/>
              <a:t>		Does this answer make sense?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100" dirty="0" smtClean="0"/>
              <a:t>2. Two fair dice are rolled. What is the probability of getting a sum less than 7 or a sum equal to 10?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Are these events mutually exclusive?</a:t>
            </a:r>
          </a:p>
          <a:p>
            <a:pPr>
              <a:buNone/>
            </a:pPr>
            <a:r>
              <a:rPr lang="en-US" dirty="0" smtClean="0"/>
              <a:t>Sometimes using a table of outcomes is useful. Complete the following table using the sums of two dice:</a:t>
            </a:r>
          </a:p>
        </p:txBody>
      </p:sp>
      <p:graphicFrame>
        <p:nvGraphicFramePr>
          <p:cNvPr id="4" name="Table 3"/>
          <p:cNvGraphicFramePr>
            <a:graphicFrameLocks noGrp="1"/>
          </p:cNvGraphicFramePr>
          <p:nvPr/>
        </p:nvGraphicFramePr>
        <p:xfrm>
          <a:off x="1676400" y="3810000"/>
          <a:ext cx="6095999" cy="2595880"/>
        </p:xfrm>
        <a:graphic>
          <a:graphicData uri="http://schemas.openxmlformats.org/drawingml/2006/table">
            <a:tbl>
              <a:tblPr firstRow="1" bandRow="1">
                <a:tableStyleId>{5C22544A-7EE6-4342-B048-85BDC9FD1C3A}</a:tableStyleId>
              </a:tblPr>
              <a:tblGrid>
                <a:gridCol w="870857"/>
                <a:gridCol w="870857"/>
                <a:gridCol w="870857"/>
                <a:gridCol w="870857"/>
                <a:gridCol w="870857"/>
                <a:gridCol w="870857"/>
                <a:gridCol w="870857"/>
              </a:tblGrid>
              <a:tr h="370840">
                <a:tc>
                  <a:txBody>
                    <a:bodyPr/>
                    <a:lstStyle/>
                    <a:p>
                      <a:r>
                        <a:rPr lang="en-US" dirty="0" smtClean="0"/>
                        <a:t>Die</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r>
              <a:tr h="370840">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c>
                  <a:txBody>
                    <a:bodyPr/>
                    <a:lstStyle/>
                    <a:p>
                      <a:r>
                        <a:rPr lang="en-US" dirty="0" smtClean="0"/>
                        <a:t>7</a:t>
                      </a:r>
                      <a:endParaRPr lang="en-US" dirty="0"/>
                    </a:p>
                  </a:txBody>
                  <a:tcPr/>
                </a:tc>
              </a:tr>
              <a:tr h="370840">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4</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5</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6</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95600"/>
            <a:ext cx="8229600" cy="3657600"/>
          </a:xfrm>
        </p:spPr>
        <p:txBody>
          <a:bodyPr>
            <a:normAutofit lnSpcReduction="10000"/>
          </a:bodyPr>
          <a:lstStyle/>
          <a:p>
            <a:pPr>
              <a:buNone/>
            </a:pPr>
            <a:r>
              <a:rPr lang="en-US" dirty="0" smtClean="0"/>
              <a:t>P(getting a sum less than 7 OR sum of 10) </a:t>
            </a:r>
          </a:p>
          <a:p>
            <a:pPr>
              <a:buNone/>
            </a:pPr>
            <a:r>
              <a:rPr lang="en-US" dirty="0" smtClean="0"/>
              <a:t>= P(sum less than 7) + P(sum of 10)</a:t>
            </a:r>
          </a:p>
          <a:p>
            <a:pPr>
              <a:buNone/>
            </a:pPr>
            <a:r>
              <a:rPr lang="en-US" dirty="0" smtClean="0"/>
              <a:t>= 15/36 + 3/36 </a:t>
            </a:r>
          </a:p>
          <a:p>
            <a:pPr>
              <a:buNone/>
            </a:pPr>
            <a:r>
              <a:rPr lang="en-US" dirty="0" smtClean="0"/>
              <a:t>= 18/36</a:t>
            </a:r>
          </a:p>
          <a:p>
            <a:pPr>
              <a:buNone/>
            </a:pPr>
            <a:r>
              <a:rPr lang="en-US" dirty="0" smtClean="0"/>
              <a:t>= ½</a:t>
            </a:r>
          </a:p>
          <a:p>
            <a:pPr>
              <a:buNone/>
            </a:pPr>
            <a:r>
              <a:rPr lang="en-US" dirty="0" smtClean="0"/>
              <a:t>The probability of rolling a sum less than 7 or a sum of 10 is ½ or 50%.</a:t>
            </a:r>
          </a:p>
        </p:txBody>
      </p:sp>
      <p:graphicFrame>
        <p:nvGraphicFramePr>
          <p:cNvPr id="4" name="Table 3"/>
          <p:cNvGraphicFramePr>
            <a:graphicFrameLocks noGrp="1"/>
          </p:cNvGraphicFramePr>
          <p:nvPr/>
        </p:nvGraphicFramePr>
        <p:xfrm>
          <a:off x="1752600" y="228600"/>
          <a:ext cx="6095999" cy="2595880"/>
        </p:xfrm>
        <a:graphic>
          <a:graphicData uri="http://schemas.openxmlformats.org/drawingml/2006/table">
            <a:tbl>
              <a:tblPr firstRow="1" bandRow="1">
                <a:tableStyleId>{5C22544A-7EE6-4342-B048-85BDC9FD1C3A}</a:tableStyleId>
              </a:tblPr>
              <a:tblGrid>
                <a:gridCol w="870857"/>
                <a:gridCol w="870857"/>
                <a:gridCol w="870857"/>
                <a:gridCol w="870857"/>
                <a:gridCol w="870857"/>
                <a:gridCol w="870857"/>
                <a:gridCol w="870857"/>
              </a:tblGrid>
              <a:tr h="370840">
                <a:tc>
                  <a:txBody>
                    <a:bodyPr/>
                    <a:lstStyle/>
                    <a:p>
                      <a:r>
                        <a:rPr lang="en-US" dirty="0" smtClean="0"/>
                        <a:t>Die</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r>
              <a:tr h="370840">
                <a:tc>
                  <a:txBody>
                    <a:bodyPr/>
                    <a:lstStyle/>
                    <a:p>
                      <a:r>
                        <a:rPr lang="en-US" dirty="0" smtClean="0"/>
                        <a:t>1</a:t>
                      </a:r>
                      <a:endParaRPr lang="en-US" dirty="0"/>
                    </a:p>
                  </a:txBody>
                  <a:tcPr/>
                </a:tc>
                <a:tc>
                  <a:txBody>
                    <a:bodyPr/>
                    <a:lstStyle/>
                    <a:p>
                      <a:r>
                        <a:rPr lang="en-US" dirty="0" smtClean="0"/>
                        <a:t>2</a:t>
                      </a:r>
                      <a:endParaRPr lang="en-US" dirty="0"/>
                    </a:p>
                  </a:txBody>
                  <a:tcPr>
                    <a:solidFill>
                      <a:srgbClr val="FFFF00"/>
                    </a:solidFill>
                  </a:tcPr>
                </a:tc>
                <a:tc>
                  <a:txBody>
                    <a:bodyPr/>
                    <a:lstStyle/>
                    <a:p>
                      <a:r>
                        <a:rPr lang="en-US" dirty="0" smtClean="0"/>
                        <a:t>3</a:t>
                      </a:r>
                      <a:endParaRPr lang="en-US" dirty="0"/>
                    </a:p>
                  </a:txBody>
                  <a:tcPr>
                    <a:solidFill>
                      <a:srgbClr val="FFFF00"/>
                    </a:solidFill>
                  </a:tcPr>
                </a:tc>
                <a:tc>
                  <a:txBody>
                    <a:bodyPr/>
                    <a:lstStyle/>
                    <a:p>
                      <a:r>
                        <a:rPr lang="en-US" dirty="0" smtClean="0"/>
                        <a:t>4</a:t>
                      </a:r>
                      <a:endParaRPr lang="en-US" dirty="0"/>
                    </a:p>
                  </a:txBody>
                  <a:tcPr>
                    <a:solidFill>
                      <a:srgbClr val="FFFF00"/>
                    </a:solidFill>
                  </a:tcPr>
                </a:tc>
                <a:tc>
                  <a:txBody>
                    <a:bodyPr/>
                    <a:lstStyle/>
                    <a:p>
                      <a:r>
                        <a:rPr lang="en-US" dirty="0" smtClean="0"/>
                        <a:t>5</a:t>
                      </a:r>
                      <a:endParaRPr lang="en-US" dirty="0"/>
                    </a:p>
                  </a:txBody>
                  <a:tcPr>
                    <a:solidFill>
                      <a:srgbClr val="FFFF00"/>
                    </a:solidFill>
                  </a:tcPr>
                </a:tc>
                <a:tc>
                  <a:txBody>
                    <a:bodyPr/>
                    <a:lstStyle/>
                    <a:p>
                      <a:r>
                        <a:rPr lang="en-US" dirty="0" smtClean="0"/>
                        <a:t>6</a:t>
                      </a:r>
                      <a:endParaRPr lang="en-US" dirty="0"/>
                    </a:p>
                  </a:txBody>
                  <a:tcPr>
                    <a:solidFill>
                      <a:srgbClr val="FFFF00"/>
                    </a:solidFill>
                  </a:tcPr>
                </a:tc>
                <a:tc>
                  <a:txBody>
                    <a:bodyPr/>
                    <a:lstStyle/>
                    <a:p>
                      <a:r>
                        <a:rPr lang="en-US" dirty="0" smtClean="0"/>
                        <a:t>7</a:t>
                      </a:r>
                      <a:endParaRPr lang="en-US" dirty="0"/>
                    </a:p>
                  </a:txBody>
                  <a:tcPr/>
                </a:tc>
              </a:tr>
              <a:tr h="370840">
                <a:tc>
                  <a:txBody>
                    <a:bodyPr/>
                    <a:lstStyle/>
                    <a:p>
                      <a:r>
                        <a:rPr lang="en-US" dirty="0" smtClean="0"/>
                        <a:t>2</a:t>
                      </a:r>
                      <a:endParaRPr lang="en-US" dirty="0"/>
                    </a:p>
                  </a:txBody>
                  <a:tcPr/>
                </a:tc>
                <a:tc>
                  <a:txBody>
                    <a:bodyPr/>
                    <a:lstStyle/>
                    <a:p>
                      <a:r>
                        <a:rPr lang="en-US" dirty="0" smtClean="0"/>
                        <a:t>3</a:t>
                      </a:r>
                      <a:endParaRPr lang="en-US" dirty="0"/>
                    </a:p>
                  </a:txBody>
                  <a:tcPr>
                    <a:solidFill>
                      <a:srgbClr val="FFFF00"/>
                    </a:solidFill>
                  </a:tcPr>
                </a:tc>
                <a:tc>
                  <a:txBody>
                    <a:bodyPr/>
                    <a:lstStyle/>
                    <a:p>
                      <a:r>
                        <a:rPr lang="en-US" dirty="0" smtClean="0"/>
                        <a:t>4</a:t>
                      </a:r>
                      <a:endParaRPr lang="en-US" dirty="0"/>
                    </a:p>
                  </a:txBody>
                  <a:tcPr>
                    <a:solidFill>
                      <a:srgbClr val="FFFF00"/>
                    </a:solidFill>
                  </a:tcPr>
                </a:tc>
                <a:tc>
                  <a:txBody>
                    <a:bodyPr/>
                    <a:lstStyle/>
                    <a:p>
                      <a:r>
                        <a:rPr lang="en-US" dirty="0" smtClean="0"/>
                        <a:t>5</a:t>
                      </a:r>
                      <a:endParaRPr lang="en-US" dirty="0"/>
                    </a:p>
                  </a:txBody>
                  <a:tcPr>
                    <a:solidFill>
                      <a:srgbClr val="FFFF00"/>
                    </a:solidFill>
                  </a:tcPr>
                </a:tc>
                <a:tc>
                  <a:txBody>
                    <a:bodyPr/>
                    <a:lstStyle/>
                    <a:p>
                      <a:r>
                        <a:rPr lang="en-US" dirty="0" smtClean="0"/>
                        <a:t>6</a:t>
                      </a:r>
                      <a:endParaRPr lang="en-US" dirty="0"/>
                    </a:p>
                  </a:txBody>
                  <a:tcPr>
                    <a:solidFill>
                      <a:srgbClr val="FFFF00"/>
                    </a:solidFill>
                  </a:tcPr>
                </a:tc>
                <a:tc>
                  <a:txBody>
                    <a:bodyPr/>
                    <a:lstStyle/>
                    <a:p>
                      <a:r>
                        <a:rPr lang="en-US" dirty="0" smtClean="0"/>
                        <a:t>7</a:t>
                      </a:r>
                      <a:endParaRPr lang="en-US" dirty="0"/>
                    </a:p>
                  </a:txBody>
                  <a:tcPr/>
                </a:tc>
                <a:tc>
                  <a:txBody>
                    <a:bodyPr/>
                    <a:lstStyle/>
                    <a:p>
                      <a:r>
                        <a:rPr lang="en-US" dirty="0" smtClean="0"/>
                        <a:t>8</a:t>
                      </a:r>
                      <a:endParaRPr lang="en-US" dirty="0"/>
                    </a:p>
                  </a:txBody>
                  <a:tcPr/>
                </a:tc>
              </a:tr>
              <a:tr h="370840">
                <a:tc>
                  <a:txBody>
                    <a:bodyPr/>
                    <a:lstStyle/>
                    <a:p>
                      <a:r>
                        <a:rPr lang="en-US" dirty="0" smtClean="0"/>
                        <a:t>3</a:t>
                      </a:r>
                      <a:endParaRPr lang="en-US" dirty="0"/>
                    </a:p>
                  </a:txBody>
                  <a:tcPr/>
                </a:tc>
                <a:tc>
                  <a:txBody>
                    <a:bodyPr/>
                    <a:lstStyle/>
                    <a:p>
                      <a:r>
                        <a:rPr lang="en-US" dirty="0" smtClean="0"/>
                        <a:t>4</a:t>
                      </a:r>
                      <a:endParaRPr lang="en-US" dirty="0"/>
                    </a:p>
                  </a:txBody>
                  <a:tcPr>
                    <a:solidFill>
                      <a:srgbClr val="FFFF00"/>
                    </a:solidFill>
                  </a:tcPr>
                </a:tc>
                <a:tc>
                  <a:txBody>
                    <a:bodyPr/>
                    <a:lstStyle/>
                    <a:p>
                      <a:r>
                        <a:rPr lang="en-US" dirty="0" smtClean="0"/>
                        <a:t>5</a:t>
                      </a:r>
                      <a:endParaRPr lang="en-US" dirty="0"/>
                    </a:p>
                  </a:txBody>
                  <a:tcPr>
                    <a:solidFill>
                      <a:srgbClr val="FFFF00"/>
                    </a:solidFill>
                  </a:tcPr>
                </a:tc>
                <a:tc>
                  <a:txBody>
                    <a:bodyPr/>
                    <a:lstStyle/>
                    <a:p>
                      <a:r>
                        <a:rPr lang="en-US" dirty="0" smtClean="0"/>
                        <a:t>6</a:t>
                      </a:r>
                      <a:endParaRPr lang="en-US" dirty="0"/>
                    </a:p>
                  </a:txBody>
                  <a:tcPr>
                    <a:solidFill>
                      <a:srgbClr val="FFFF00"/>
                    </a:solidFill>
                  </a:tcPr>
                </a:tc>
                <a:tc>
                  <a:txBody>
                    <a:bodyPr/>
                    <a:lstStyle/>
                    <a:p>
                      <a:r>
                        <a:rPr lang="en-US" dirty="0" smtClean="0"/>
                        <a:t>7</a:t>
                      </a:r>
                      <a:endParaRPr lang="en-US" dirty="0"/>
                    </a:p>
                  </a:txBody>
                  <a:tcPr/>
                </a:tc>
                <a:tc>
                  <a:txBody>
                    <a:bodyPr/>
                    <a:lstStyle/>
                    <a:p>
                      <a:r>
                        <a:rPr lang="en-US" dirty="0" smtClean="0"/>
                        <a:t>8</a:t>
                      </a:r>
                      <a:endParaRPr lang="en-US" dirty="0"/>
                    </a:p>
                  </a:txBody>
                  <a:tcPr/>
                </a:tc>
                <a:tc>
                  <a:txBody>
                    <a:bodyPr/>
                    <a:lstStyle/>
                    <a:p>
                      <a:r>
                        <a:rPr lang="en-US" dirty="0" smtClean="0"/>
                        <a:t>9</a:t>
                      </a:r>
                      <a:endParaRPr lang="en-US" dirty="0"/>
                    </a:p>
                  </a:txBody>
                  <a:tcPr/>
                </a:tc>
              </a:tr>
              <a:tr h="370840">
                <a:tc>
                  <a:txBody>
                    <a:bodyPr/>
                    <a:lstStyle/>
                    <a:p>
                      <a:r>
                        <a:rPr lang="en-US" dirty="0" smtClean="0"/>
                        <a:t>4</a:t>
                      </a:r>
                      <a:endParaRPr lang="en-US" dirty="0"/>
                    </a:p>
                  </a:txBody>
                  <a:tcPr/>
                </a:tc>
                <a:tc>
                  <a:txBody>
                    <a:bodyPr/>
                    <a:lstStyle/>
                    <a:p>
                      <a:r>
                        <a:rPr lang="en-US" dirty="0" smtClean="0"/>
                        <a:t>5</a:t>
                      </a:r>
                      <a:endParaRPr lang="en-US" dirty="0"/>
                    </a:p>
                  </a:txBody>
                  <a:tcPr>
                    <a:solidFill>
                      <a:srgbClr val="FFFF00"/>
                    </a:solidFill>
                  </a:tcPr>
                </a:tc>
                <a:tc>
                  <a:txBody>
                    <a:bodyPr/>
                    <a:lstStyle/>
                    <a:p>
                      <a:r>
                        <a:rPr lang="en-US" dirty="0" smtClean="0"/>
                        <a:t>6</a:t>
                      </a:r>
                      <a:endParaRPr lang="en-US" dirty="0"/>
                    </a:p>
                  </a:txBody>
                  <a:tcPr>
                    <a:solidFill>
                      <a:srgbClr val="FFFF00"/>
                    </a:solidFill>
                  </a:tcPr>
                </a:tc>
                <a:tc>
                  <a:txBody>
                    <a:bodyPr/>
                    <a:lstStyle/>
                    <a:p>
                      <a:r>
                        <a:rPr lang="en-US" dirty="0" smtClean="0"/>
                        <a:t>7</a:t>
                      </a:r>
                      <a:endParaRPr lang="en-US" dirty="0"/>
                    </a:p>
                  </a:txBody>
                  <a:tcPr/>
                </a:tc>
                <a:tc>
                  <a:txBody>
                    <a:bodyPr/>
                    <a:lstStyle/>
                    <a:p>
                      <a:r>
                        <a:rPr lang="en-US" dirty="0" smtClean="0"/>
                        <a:t>8</a:t>
                      </a:r>
                      <a:endParaRPr lang="en-US" dirty="0"/>
                    </a:p>
                  </a:txBody>
                  <a:tcPr/>
                </a:tc>
                <a:tc>
                  <a:txBody>
                    <a:bodyPr/>
                    <a:lstStyle/>
                    <a:p>
                      <a:r>
                        <a:rPr lang="en-US" dirty="0" smtClean="0"/>
                        <a:t>9</a:t>
                      </a:r>
                      <a:endParaRPr lang="en-US" dirty="0"/>
                    </a:p>
                  </a:txBody>
                  <a:tcPr/>
                </a:tc>
                <a:tc>
                  <a:txBody>
                    <a:bodyPr/>
                    <a:lstStyle/>
                    <a:p>
                      <a:r>
                        <a:rPr lang="en-US" dirty="0" smtClean="0"/>
                        <a:t>10</a:t>
                      </a:r>
                      <a:endParaRPr lang="en-US" dirty="0"/>
                    </a:p>
                  </a:txBody>
                  <a:tcPr>
                    <a:solidFill>
                      <a:srgbClr val="92D050"/>
                    </a:solidFill>
                  </a:tcPr>
                </a:tc>
              </a:tr>
              <a:tr h="370840">
                <a:tc>
                  <a:txBody>
                    <a:bodyPr/>
                    <a:lstStyle/>
                    <a:p>
                      <a:r>
                        <a:rPr lang="en-US" dirty="0" smtClean="0"/>
                        <a:t>5</a:t>
                      </a:r>
                      <a:endParaRPr lang="en-US" dirty="0"/>
                    </a:p>
                  </a:txBody>
                  <a:tcPr/>
                </a:tc>
                <a:tc>
                  <a:txBody>
                    <a:bodyPr/>
                    <a:lstStyle/>
                    <a:p>
                      <a:r>
                        <a:rPr lang="en-US" dirty="0" smtClean="0"/>
                        <a:t>6</a:t>
                      </a:r>
                      <a:endParaRPr lang="en-US" dirty="0"/>
                    </a:p>
                  </a:txBody>
                  <a:tcPr>
                    <a:solidFill>
                      <a:srgbClr val="FFFF00"/>
                    </a:solidFill>
                  </a:tcPr>
                </a:tc>
                <a:tc>
                  <a:txBody>
                    <a:bodyPr/>
                    <a:lstStyle/>
                    <a:p>
                      <a:r>
                        <a:rPr lang="en-US" dirty="0" smtClean="0"/>
                        <a:t>7</a:t>
                      </a:r>
                      <a:endParaRPr lang="en-US" dirty="0"/>
                    </a:p>
                  </a:txBody>
                  <a:tcPr/>
                </a:tc>
                <a:tc>
                  <a:txBody>
                    <a:bodyPr/>
                    <a:lstStyle/>
                    <a:p>
                      <a:r>
                        <a:rPr lang="en-US" dirty="0" smtClean="0"/>
                        <a:t>8</a:t>
                      </a:r>
                      <a:endParaRPr lang="en-US" dirty="0"/>
                    </a:p>
                  </a:txBody>
                  <a:tcPr/>
                </a:tc>
                <a:tc>
                  <a:txBody>
                    <a:bodyPr/>
                    <a:lstStyle/>
                    <a:p>
                      <a:r>
                        <a:rPr lang="en-US" dirty="0" smtClean="0"/>
                        <a:t>9</a:t>
                      </a:r>
                      <a:endParaRPr lang="en-US" dirty="0"/>
                    </a:p>
                  </a:txBody>
                  <a:tcPr/>
                </a:tc>
                <a:tc>
                  <a:txBody>
                    <a:bodyPr/>
                    <a:lstStyle/>
                    <a:p>
                      <a:r>
                        <a:rPr lang="en-US" dirty="0" smtClean="0"/>
                        <a:t>10</a:t>
                      </a:r>
                      <a:endParaRPr lang="en-US" dirty="0"/>
                    </a:p>
                  </a:txBody>
                  <a:tcPr>
                    <a:solidFill>
                      <a:srgbClr val="92D050"/>
                    </a:solidFill>
                  </a:tcPr>
                </a:tc>
                <a:tc>
                  <a:txBody>
                    <a:bodyPr/>
                    <a:lstStyle/>
                    <a:p>
                      <a:r>
                        <a:rPr lang="en-US" dirty="0" smtClean="0"/>
                        <a:t>11</a:t>
                      </a:r>
                      <a:endParaRPr lang="en-US" dirty="0"/>
                    </a:p>
                  </a:txBody>
                  <a:tcPr/>
                </a:tc>
              </a:tr>
              <a:tr h="370840">
                <a:tc>
                  <a:txBody>
                    <a:bodyPr/>
                    <a:lstStyle/>
                    <a:p>
                      <a:r>
                        <a:rPr lang="en-US" dirty="0" smtClean="0"/>
                        <a:t>6</a:t>
                      </a:r>
                      <a:endParaRPr lang="en-US" dirty="0"/>
                    </a:p>
                  </a:txBody>
                  <a:tcPr/>
                </a:tc>
                <a:tc>
                  <a:txBody>
                    <a:bodyPr/>
                    <a:lstStyle/>
                    <a:p>
                      <a:r>
                        <a:rPr lang="en-US" dirty="0" smtClean="0"/>
                        <a:t>7</a:t>
                      </a:r>
                      <a:endParaRPr lang="en-US" dirty="0"/>
                    </a:p>
                  </a:txBody>
                  <a:tcPr/>
                </a:tc>
                <a:tc>
                  <a:txBody>
                    <a:bodyPr/>
                    <a:lstStyle/>
                    <a:p>
                      <a:r>
                        <a:rPr lang="en-US" dirty="0" smtClean="0"/>
                        <a:t>8</a:t>
                      </a:r>
                      <a:endParaRPr lang="en-US" dirty="0"/>
                    </a:p>
                  </a:txBody>
                  <a:tcPr/>
                </a:tc>
                <a:tc>
                  <a:txBody>
                    <a:bodyPr/>
                    <a:lstStyle/>
                    <a:p>
                      <a:r>
                        <a:rPr lang="en-US" dirty="0" smtClean="0"/>
                        <a:t>9</a:t>
                      </a:r>
                      <a:endParaRPr lang="en-US" dirty="0"/>
                    </a:p>
                  </a:txBody>
                  <a:tcPr/>
                </a:tc>
                <a:tc>
                  <a:txBody>
                    <a:bodyPr/>
                    <a:lstStyle/>
                    <a:p>
                      <a:r>
                        <a:rPr lang="en-US" dirty="0" smtClean="0"/>
                        <a:t>10</a:t>
                      </a:r>
                      <a:endParaRPr lang="en-US" dirty="0"/>
                    </a:p>
                  </a:txBody>
                  <a:tcPr>
                    <a:solidFill>
                      <a:srgbClr val="92D050"/>
                    </a:solidFill>
                  </a:tcPr>
                </a:tc>
                <a:tc>
                  <a:txBody>
                    <a:bodyPr/>
                    <a:lstStyle/>
                    <a:p>
                      <a:r>
                        <a:rPr lang="en-US" dirty="0" smtClean="0"/>
                        <a:t>11</a:t>
                      </a:r>
                      <a:endParaRPr lang="en-US" dirty="0"/>
                    </a:p>
                  </a:txBody>
                  <a:tcPr/>
                </a:tc>
                <a:tc>
                  <a:txBody>
                    <a:bodyPr/>
                    <a:lstStyle/>
                    <a:p>
                      <a:r>
                        <a:rPr lang="en-US" dirty="0" smtClean="0"/>
                        <a:t>12</a:t>
                      </a: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Mutually Inclusive Events</a:t>
            </a:r>
            <a:endParaRPr lang="en-US" dirty="0"/>
          </a:p>
        </p:txBody>
      </p:sp>
      <p:sp>
        <p:nvSpPr>
          <p:cNvPr id="3" name="Content Placeholder 2"/>
          <p:cNvSpPr>
            <a:spLocks noGrp="1"/>
          </p:cNvSpPr>
          <p:nvPr>
            <p:ph idx="1"/>
          </p:nvPr>
        </p:nvSpPr>
        <p:spPr/>
        <p:txBody>
          <a:bodyPr/>
          <a:lstStyle/>
          <a:p>
            <a:r>
              <a:rPr lang="en-US" dirty="0" smtClean="0"/>
              <a:t>Suppose you are rolling a six-sided die. What is the probability that you roll an odd number or a number less than 4?</a:t>
            </a:r>
          </a:p>
          <a:p>
            <a:pPr lvl="2"/>
            <a:r>
              <a:rPr lang="en-US" dirty="0" smtClean="0"/>
              <a:t>Can these both occur at the same time? If so, when?</a:t>
            </a:r>
          </a:p>
          <a:p>
            <a:r>
              <a:rPr lang="en-US" b="1" dirty="0" smtClean="0"/>
              <a:t>Mutually Inclusive Events:</a:t>
            </a:r>
            <a:r>
              <a:rPr lang="en-US" dirty="0" smtClean="0"/>
              <a:t> Two events that can occur at the same time.</a:t>
            </a:r>
          </a:p>
          <a:p>
            <a:r>
              <a:rPr lang="en-US" dirty="0" smtClean="0">
                <a:hlinkClick r:id="rId2"/>
              </a:rPr>
              <a:t>Video on Mutually Inclusive Events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Probability of the Union of Two Events: The Addition Rule</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r>
              <a:rPr lang="en-US" dirty="0" smtClean="0"/>
              <a:t>We just saw that the formula for finding the probability of two mutually inclusive events can also be used for mutually exclusive events, so let’s think of it as the formula for finding the probability of the union of two events or the Addition Rule:</a:t>
            </a:r>
          </a:p>
          <a:p>
            <a:pPr algn="ctr">
              <a:buNone/>
            </a:pPr>
            <a:r>
              <a:rPr lang="en-US" b="1" dirty="0" smtClean="0"/>
              <a:t>P(A or B) = P(A </a:t>
            </a:r>
            <a:r>
              <a:rPr lang="en-US" b="1" dirty="0" smtClean="0">
                <a:sym typeface="Symbol"/>
              </a:rPr>
              <a:t> B) = P(A) + P(B) – P(A  B)</a:t>
            </a:r>
          </a:p>
          <a:p>
            <a:pPr algn="ctr">
              <a:buNone/>
            </a:pPr>
            <a:endParaRPr lang="en-US" b="1" dirty="0" smtClean="0">
              <a:sym typeface="Symbol"/>
            </a:endParaRPr>
          </a:p>
          <a:p>
            <a:pPr algn="ctr">
              <a:buNone/>
            </a:pPr>
            <a:r>
              <a:rPr lang="en-US" b="1" dirty="0" smtClean="0">
                <a:sym typeface="Symbol"/>
              </a:rPr>
              <a:t>***Use this for both Mutually Exclusive and Inclusive events***</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t>What is the probability of choosing a card from a deck of cards that is a club or a ten? </a:t>
            </a:r>
          </a:p>
          <a:p>
            <a:pPr marL="514350" indent="-514350">
              <a:buNone/>
            </a:pPr>
            <a:r>
              <a:rPr lang="en-US" dirty="0" smtClean="0"/>
              <a:t>P(choosing a club or a ten)</a:t>
            </a:r>
          </a:p>
          <a:p>
            <a:pPr marL="514350" indent="-514350">
              <a:buNone/>
            </a:pPr>
            <a:r>
              <a:rPr lang="en-US" dirty="0" smtClean="0"/>
              <a:t>= P(club) + P(ten) – P(10 of clubs)</a:t>
            </a:r>
          </a:p>
          <a:p>
            <a:pPr marL="514350" indent="-514350">
              <a:buNone/>
            </a:pPr>
            <a:r>
              <a:rPr lang="en-US" dirty="0" smtClean="0"/>
              <a:t>= 13/52 + 4/52 – 1/52 </a:t>
            </a:r>
          </a:p>
          <a:p>
            <a:pPr marL="514350" indent="-514350">
              <a:buNone/>
            </a:pPr>
            <a:r>
              <a:rPr lang="en-US" dirty="0" smtClean="0"/>
              <a:t>= 16/52</a:t>
            </a:r>
          </a:p>
          <a:p>
            <a:pPr marL="514350" indent="-514350">
              <a:buNone/>
            </a:pPr>
            <a:r>
              <a:rPr lang="en-US" dirty="0" smtClean="0"/>
              <a:t>= 4/13 or .308</a:t>
            </a:r>
          </a:p>
          <a:p>
            <a:pPr marL="514350" indent="-514350">
              <a:buNone/>
            </a:pPr>
            <a:r>
              <a:rPr lang="en-US" dirty="0" smtClean="0"/>
              <a:t>The probability of choosing a club or a ten is 4/13 or 30.8%</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894</Words>
  <Application>Microsoft Office PowerPoint</Application>
  <PresentationFormat>On-screen Show (4:3)</PresentationFormat>
  <Paragraphs>140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Mutually Exclusive and Inclusive Events</vt:lpstr>
      <vt:lpstr>Mutually Exclusive Events</vt:lpstr>
      <vt:lpstr>Probability of Mutually Exclusive Events</vt:lpstr>
      <vt:lpstr>Examples</vt:lpstr>
      <vt:lpstr>2. Two fair dice are rolled. What is the probability of getting a sum less than 7 or a sum equal to 10?  </vt:lpstr>
      <vt:lpstr>Slide 6</vt:lpstr>
      <vt:lpstr>Mutually Inclusive Events</vt:lpstr>
      <vt:lpstr>Probability of the Union of Two Events: The Addition Rule</vt:lpstr>
      <vt:lpstr>Examples</vt:lpstr>
      <vt:lpstr>Slide 10</vt:lpstr>
      <vt:lpstr>Slide 11</vt:lpstr>
      <vt:lpstr>Slide 12</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Mutually Exclusive and Inclusive Events</dc:title>
  <dc:creator>mlumsden</dc:creator>
  <cp:lastModifiedBy>mlumsden</cp:lastModifiedBy>
  <cp:revision>14</cp:revision>
  <dcterms:created xsi:type="dcterms:W3CDTF">2013-06-03T15:00:32Z</dcterms:created>
  <dcterms:modified xsi:type="dcterms:W3CDTF">2013-06-05T22:40:34Z</dcterms:modified>
</cp:coreProperties>
</file>